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65"/>
  </p:notesMasterIdLst>
  <p:sldIdLst>
    <p:sldId id="256" r:id="rId2"/>
    <p:sldId id="292" r:id="rId3"/>
    <p:sldId id="293" r:id="rId4"/>
    <p:sldId id="294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1" r:id="rId17"/>
    <p:sldId id="296" r:id="rId18"/>
    <p:sldId id="297" r:id="rId19"/>
    <p:sldId id="295" r:id="rId20"/>
    <p:sldId id="298" r:id="rId21"/>
    <p:sldId id="299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2" r:id="rId32"/>
    <p:sldId id="284" r:id="rId33"/>
    <p:sldId id="285" r:id="rId34"/>
    <p:sldId id="286" r:id="rId35"/>
    <p:sldId id="300" r:id="rId36"/>
    <p:sldId id="301" r:id="rId37"/>
    <p:sldId id="302" r:id="rId38"/>
    <p:sldId id="303" r:id="rId39"/>
    <p:sldId id="304" r:id="rId40"/>
    <p:sldId id="287" r:id="rId41"/>
    <p:sldId id="288" r:id="rId42"/>
    <p:sldId id="289" r:id="rId43"/>
    <p:sldId id="290" r:id="rId44"/>
    <p:sldId id="305" r:id="rId45"/>
    <p:sldId id="306" r:id="rId46"/>
    <p:sldId id="308" r:id="rId47"/>
    <p:sldId id="309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268" r:id="rId57"/>
    <p:sldId id="269" r:id="rId58"/>
    <p:sldId id="270" r:id="rId59"/>
    <p:sldId id="319" r:id="rId60"/>
    <p:sldId id="320" r:id="rId61"/>
    <p:sldId id="323" r:id="rId62"/>
    <p:sldId id="322" r:id="rId63"/>
    <p:sldId id="324" r:id="rId6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D3993A-1DC2-EA0B-B6AB-5C366C4B41BC}" v="15" dt="2020-02-27T14:30:46.5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7"/>
    <p:restoredTop sz="94707"/>
  </p:normalViewPr>
  <p:slideViewPr>
    <p:cSldViewPr snapToGrid="0">
      <p:cViewPr varScale="1">
        <p:scale>
          <a:sx n="102" d="100"/>
          <a:sy n="102" d="100"/>
        </p:scale>
        <p:origin x="184" y="5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o, Linh B" userId="S::lngo@wcupa.edu::a5276d06-c45f-4909-a074-ac9d0cfaa4f1" providerId="AD" clId="Web-{92D3993A-1DC2-EA0B-B6AB-5C366C4B41BC}"/>
    <pc:docChg chg="modSld">
      <pc:chgData name="Ngo, Linh B" userId="S::lngo@wcupa.edu::a5276d06-c45f-4909-a074-ac9d0cfaa4f1" providerId="AD" clId="Web-{92D3993A-1DC2-EA0B-B6AB-5C366C4B41BC}" dt="2020-02-27T14:30:46.199" v="13" actId="20577"/>
      <pc:docMkLst>
        <pc:docMk/>
      </pc:docMkLst>
      <pc:sldChg chg="modSp">
        <pc:chgData name="Ngo, Linh B" userId="S::lngo@wcupa.edu::a5276d06-c45f-4909-a074-ac9d0cfaa4f1" providerId="AD" clId="Web-{92D3993A-1DC2-EA0B-B6AB-5C366C4B41BC}" dt="2020-02-27T14:30:46.199" v="13" actId="20577"/>
        <pc:sldMkLst>
          <pc:docMk/>
          <pc:sldMk cId="1130718855" sldId="287"/>
        </pc:sldMkLst>
        <pc:spChg chg="mod">
          <ac:chgData name="Ngo, Linh B" userId="S::lngo@wcupa.edu::a5276d06-c45f-4909-a074-ac9d0cfaa4f1" providerId="AD" clId="Web-{92D3993A-1DC2-EA0B-B6AB-5C366C4B41BC}" dt="2020-02-27T14:30:46.199" v="13" actId="20577"/>
          <ac:spMkLst>
            <pc:docMk/>
            <pc:sldMk cId="1130718855" sldId="287"/>
            <ac:spMk id="2" creationId="{618DF95E-3C14-4B8F-A6A1-504AFC74AB0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ca2489d6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ca2489d6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ca2489d6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ca2489d6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ca2489d6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ca2489d6e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0a010b2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0a010b2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90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0b312a3b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0b312a3b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066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0a010b2d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0a010b2d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672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0a010b2d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0a010b2d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599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0a010b2d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0a010b2d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972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0a010b2d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0a010b2d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628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0a010b2d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0a010b2d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277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ca2489d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ca2489d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0a010b2d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0a010b2d5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932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0a010b2d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0a010b2d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552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0a010b2d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0a010b2d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81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0b312a3b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0b312a3b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114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b312a3b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b312a3b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418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0b312a3b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0b312a3b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868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0b312a3b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0b312a3b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979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0a010b2d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0a010b2d5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90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0b312a3b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0b312a3b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5778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0b312a3b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0b312a3b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46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ca2489d6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ca2489d6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ca2489d6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ca2489d6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ca2489d6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ca2489d6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ca2489d6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ca2489d6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ca2489d6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ca2489d6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ca2489d6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ca2489d6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ca2489d6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ca2489d6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8485-6484-4814-A1C7-74D998C804D4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3E0A0-0980-4847-BCA6-5F3E32191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57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F55-792F-457A-A9A6-43FEBFBA510C}" type="datetime1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3E0A0-0980-4847-BCA6-5F3E32191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0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baxterm.mobatek.net/download-home-edition.html" TargetMode="External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cloudlab.us/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github.com/linhbngo/citi-workshop/blob/master/profile.py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CloudLab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Linh B. Ngo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Clemson CITI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Utah/HP: Low-power ARM64 (785 nodes)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315 m400: 1X 8-core ARMv8 at 2.4GHz, 64GB RAM, 120GB flash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270 m510: 1X 8-core Intel Xeon D-1548 at 2.0 GHz, 64GB RAM, 256 GB flash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200 xl170: 1X 10-core Intel E5-2640v4 at 2.4 Ghz, 64 GB RAM, 480 GB SSD</a:t>
            </a:r>
            <a:endParaRPr sz="1400"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Suitable for experiments that</a:t>
            </a: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explore power/performance tradeoff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want instrumentation of power and temperature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want large numbers of nodes and cores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 bare-metal control over switches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want tight ARM64 platform integration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Wisconsin/Cisco (530 nodes)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90 c220g1: 2X 8-core Intel Haswell at 2.4GHz, 128GB RAM, 1X 480GB SDD, 2X 1.2TB HDD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10 c240g1: 2X 8-core Intel Haswell at 2.4GHz, 128GB RAM, 1X 480GB SDD, 1X 1TB HDD, 12X 3TB HDD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163 c220g2: 2X 10-core Intel Haswell at 2.6GHz, 160GB RAM, 1X 480GB SDD, 2X 1.2TB HDD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7 c240g2: 2X Intel Haswell 10-core at 2.6GHz, 160GB RAM, 2X 480GB SDD, 12X 3TB HDD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224 c220g5: 2X 10-core Intel Skylake at 2.20GHz, 192GB RAM, 1TB HDD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32 c240g5: 2X 10-core Intel Skylake at 2.20GHz, 192GB RAM, 1TB HDD, 1 NVIDIA P100 GPU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4 c4130: 2X 8-core Intel Broadwell at 3.20GHz, 128GB RAM, 2X 960GB HDD, 4 NVIDIA V100 GPU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Suitable for experiments that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want large number of nodes/cores, and bare metal control over nodes/switches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want network I/O performance, intra-cloud routing, and transport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network virtualization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in-memory big data frameworks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cloud-scale resource management and scheduling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Clemson/Dell (256 nodes)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96 c8220: 2X 10-core Intel Ivy Bridge at 2.2GHz, 256GB RAM, 2X 1TB HDD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4 c8220x: 2X 10-core Intel Ivy Bridge at 2.2GHz, 256GB RAM, 8X 1TB HDD, 12X 4TB HDD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84 c6420: 2X 14-core Intel Haswell at 2.0GHz, 256GB RAM, 2X 1TB HDD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2 c4130: 2X 12-core Intel Haswell at 2.5GHz, 256GB RAM, 2X 1TB HDD, 2 NVIDIA K40m GPU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2 dss7500: 2X 6-core Intel Haswell at 2.4GHZ, 128GN RAM, 2X 126GB SSD, 45X 6TB HDD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72 c6420: 2X 16-core Intel Skylake at 2.6GHZ, 386GB RAM, 2X 1TB HDD</a:t>
            </a: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23" name="Google Shape;12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Suitable for experiments that</a:t>
            </a: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 large per-core memory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want to experiment with IB and/or GbE networks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need bare-metal control over switches</a:t>
            </a:r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42447E-4F22-4A11-BC82-7BDC3AA3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CloudLab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D91B17-36E2-4E70-B762-7D80E0E8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Tx/>
              <a:buChar char="-"/>
            </a:pPr>
            <a:r>
              <a:rPr lang="en-US" dirty="0"/>
              <a:t>Setup SSH Key</a:t>
            </a:r>
          </a:p>
          <a:p>
            <a:pPr algn="l">
              <a:buFontTx/>
              <a:buChar char="-"/>
            </a:pPr>
            <a:r>
              <a:rPr lang="en-US" dirty="0"/>
              <a:t>Creating your first CloudLab profile using the GUI</a:t>
            </a:r>
          </a:p>
          <a:p>
            <a:pPr algn="l">
              <a:buFontTx/>
              <a:buChar char="-"/>
            </a:pPr>
            <a:r>
              <a:rPr lang="en-US" dirty="0"/>
              <a:t>Instantiating your first 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66EC7-B861-4947-87A2-7170445A2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05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806B36-812F-7844-91E7-CF4C3F69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SSH key and </a:t>
            </a:r>
            <a:r>
              <a:rPr lang="en-US" dirty="0" err="1"/>
              <a:t>passwordless</a:t>
            </a:r>
            <a:r>
              <a:rPr lang="en-US" dirty="0"/>
              <a:t> SSH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ECBA85-D472-0347-9148-4AB513072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 dirty="0"/>
              <a:t>Open up your terminal. </a:t>
            </a:r>
          </a:p>
          <a:p>
            <a:r>
              <a:rPr lang="en-US" dirty="0"/>
              <a:t>Run the following command:</a:t>
            </a:r>
          </a:p>
          <a:p>
            <a:pPr marL="11430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 cat ~/.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ssh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id_rsa.pub</a:t>
            </a:r>
            <a:endParaRPr lang="en-US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If you do not have </a:t>
            </a:r>
            <a:r>
              <a:rPr lang="en-US" dirty="0" err="1"/>
              <a:t>id_rsa.pub</a:t>
            </a:r>
            <a:r>
              <a:rPr lang="en-US" dirty="0"/>
              <a:t>, run: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ssh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-keygen -t </a:t>
            </a:r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rsa</a:t>
            </a:r>
            <a:endParaRPr lang="en-US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Hit </a:t>
            </a:r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Enter</a:t>
            </a:r>
            <a:r>
              <a:rPr lang="en-US" dirty="0"/>
              <a:t> for ALL questions (including the one about password)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DDC09-B1A0-A347-894E-03A8269B23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24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697CA-7BF2-3B48-8986-7D8633014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id_rsa.pub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19CD3-65F8-CD4D-B5F4-AF880554A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below screenshot is an example of public keys from Mac</a:t>
            </a:r>
          </a:p>
          <a:p>
            <a:r>
              <a:rPr lang="en-US" dirty="0"/>
              <a:t>Paint and copy the entire key.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75A62-5555-9B4F-B7C0-40DE0CDD25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48828-5260-2048-8CF8-E6A623278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186214"/>
            <a:ext cx="7239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78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86DCD-4FDC-4944-92B9-4AD4403E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into Cloud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CF764B-ECD5-8241-B2D1-E3183F163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166286" cy="3416400"/>
          </a:xfrm>
        </p:spPr>
        <p:txBody>
          <a:bodyPr/>
          <a:lstStyle/>
          <a:p>
            <a:r>
              <a:rPr lang="en-US" dirty="0"/>
              <a:t>On the upper right corner, click on your username then </a:t>
            </a:r>
            <a:r>
              <a:rPr lang="en-US" b="1" dirty="0"/>
              <a:t>Manage SSH Keys</a:t>
            </a:r>
          </a:p>
          <a:p>
            <a:r>
              <a:rPr lang="en-US" dirty="0"/>
              <a:t>Paste the copy key into the box and click </a:t>
            </a:r>
            <a:r>
              <a:rPr lang="en-US" b="1" dirty="0"/>
              <a:t>Add Key</a:t>
            </a:r>
          </a:p>
          <a:p>
            <a:r>
              <a:rPr lang="en-US" dirty="0"/>
              <a:t>If you know where the </a:t>
            </a:r>
            <a:r>
              <a:rPr lang="en-US" b="1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id_rsa.pub</a:t>
            </a:r>
            <a:r>
              <a:rPr lang="en-US" b="1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file is, you can also use the </a:t>
            </a:r>
            <a:r>
              <a:rPr lang="en-US" b="1" dirty="0"/>
              <a:t>Load from file</a:t>
            </a:r>
            <a:r>
              <a:rPr lang="en-US" dirty="0"/>
              <a:t> option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F5FE7-7614-394F-AE3A-B49715D361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38CDDF-35B2-8341-8658-66D08A347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056" y="186577"/>
            <a:ext cx="2092779" cy="19317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64C6B0-69E0-A849-853E-02ED30749A8E}"/>
              </a:ext>
            </a:extLst>
          </p:cNvPr>
          <p:cNvSpPr/>
          <p:nvPr/>
        </p:nvSpPr>
        <p:spPr>
          <a:xfrm>
            <a:off x="6188529" y="1322614"/>
            <a:ext cx="1061357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A747BA-98F5-1E46-96A8-6E58C6460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725" y="2301595"/>
            <a:ext cx="5347607" cy="226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13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Preparation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GitHub account at </a:t>
            </a:r>
            <a:r>
              <a:rPr lang="en-US" dirty="0">
                <a:hlinkClick r:id="rId2"/>
              </a:rPr>
              <a:t>www.github.com</a:t>
            </a:r>
            <a:r>
              <a:rPr lang="en-US" dirty="0"/>
              <a:t> </a:t>
            </a:r>
          </a:p>
          <a:p>
            <a:r>
              <a:rPr lang="en-US" dirty="0"/>
              <a:t>Setup shell access</a:t>
            </a:r>
          </a:p>
          <a:p>
            <a:pPr lvl="1"/>
            <a:r>
              <a:rPr lang="en-US" dirty="0"/>
              <a:t>Windows</a:t>
            </a:r>
          </a:p>
          <a:p>
            <a:pPr lvl="2"/>
            <a:r>
              <a:rPr lang="en-US" dirty="0" err="1"/>
              <a:t>MobaXTerm</a:t>
            </a:r>
            <a:r>
              <a:rPr lang="en-US" dirty="0"/>
              <a:t>:</a:t>
            </a:r>
            <a:r>
              <a:rPr lang="en-US" dirty="0">
                <a:hlinkClick r:id="rId3"/>
              </a:rPr>
              <a:t> https://mobaxterm.mobatek.net/download-home-edition.html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Use Installer Edition</a:t>
            </a:r>
          </a:p>
          <a:p>
            <a:pPr lvl="1"/>
            <a:r>
              <a:rPr lang="en-US" dirty="0"/>
              <a:t>Mac and Linux</a:t>
            </a:r>
          </a:p>
          <a:p>
            <a:pPr lvl="2"/>
            <a:r>
              <a:rPr lang="en-US" dirty="0"/>
              <a:t>Default terminal</a:t>
            </a:r>
          </a:p>
          <a:p>
            <a:pPr marL="425450" indent="-28575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3E0A0-0980-4847-BCA6-5F3E321912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16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14D0-D259-4040-8B6F-524974AA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85430-FC6D-374D-B60A-13FE7FD2B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CloudLab</a:t>
            </a:r>
            <a:r>
              <a:rPr lang="en-US" dirty="0"/>
              <a:t> secure access to experiments (security OF the cloud) by disabling passworded access by default. </a:t>
            </a:r>
          </a:p>
          <a:p>
            <a:r>
              <a:rPr lang="en-US" dirty="0"/>
              <a:t>You can only SSH into your experiment from a local terminal if you have added the SSH key or if you </a:t>
            </a:r>
            <a:r>
              <a:rPr lang="en-US" strike="sngStrike" dirty="0">
                <a:solidFill>
                  <a:srgbClr val="FF0000"/>
                </a:solidFill>
              </a:rPr>
              <a:t>enable direct password access </a:t>
            </a:r>
            <a:r>
              <a:rPr lang="en-US" dirty="0">
                <a:solidFill>
                  <a:srgbClr val="FF0000"/>
                </a:solidFill>
              </a:rPr>
              <a:t>(DO NOT DO THIS, THIS IS BAD HABIT)</a:t>
            </a:r>
            <a:r>
              <a:rPr lang="en-US" dirty="0"/>
              <a:t>.</a:t>
            </a:r>
          </a:p>
          <a:p>
            <a:r>
              <a:rPr lang="en-US" dirty="0"/>
              <a:t>You can add as many keys as you want (for access from different locations). </a:t>
            </a:r>
          </a:p>
          <a:p>
            <a:r>
              <a:rPr lang="en-US" dirty="0"/>
              <a:t>Without a key, you can still access your experiment via an in-browser terminal (slow and inconvenient).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73206-F938-FF45-A685-E295ABC95D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203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1369-9213-8143-928C-1E1EEB02A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05712-D4F4-8041-9BEC-8EB053D11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Profile:</a:t>
            </a:r>
            <a:r>
              <a:rPr lang="en-US" dirty="0"/>
              <a:t> describing how you want to setup your experiment. The description includes selections regarding hardware (physical or virtual, X86-64 or ARM),  operating systems (distro, versions, …), and how the software stack inside individual components (compute nodes) of the experiments should be installed and configured. A profile can be created via a GUI interface (limited) or via a Python program (extremely expressive). </a:t>
            </a:r>
          </a:p>
          <a:p>
            <a:r>
              <a:rPr lang="en-US" b="1" dirty="0"/>
              <a:t>Experiment:</a:t>
            </a:r>
            <a:r>
              <a:rPr lang="en-US" dirty="0"/>
              <a:t> A deployment instance of a profile in </a:t>
            </a:r>
            <a:r>
              <a:rPr lang="en-US" dirty="0" err="1"/>
              <a:t>CloudLab</a:t>
            </a:r>
            <a:r>
              <a:rPr lang="en-US" dirty="0"/>
              <a:t> infrastructure. A profile can have multiple experiments instantiated simultaneously. </a:t>
            </a:r>
          </a:p>
          <a:p>
            <a:r>
              <a:rPr lang="en-US" b="1" dirty="0"/>
              <a:t>Analogy:</a:t>
            </a:r>
            <a:r>
              <a:rPr lang="en-US" dirty="0"/>
              <a:t> similar to object-oriented programming, a profile is equivalent to a class, while an experiment is an object instance of that class.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DE57B-4BA2-6843-B24E-6C17B4FC13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977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A23798-E2F2-41DF-B3FD-A951AE4A4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into CloudLab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B9722-56AD-44D3-AE7F-B2428681BC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DB464-EF83-4467-9259-D61D7CFF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390"/>
            <a:ext cx="9144000" cy="30981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B2C360-7C95-4B1E-AC6A-FCA66164B4ED}"/>
              </a:ext>
            </a:extLst>
          </p:cNvPr>
          <p:cNvSpPr/>
          <p:nvPr/>
        </p:nvSpPr>
        <p:spPr>
          <a:xfrm>
            <a:off x="962891" y="1925782"/>
            <a:ext cx="1607127" cy="25630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88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4A7AC3-5732-7449-B997-A130B4138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1323"/>
            <a:ext cx="8603738" cy="2431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FCAB0D-E551-48DE-8A1E-1BDD11B6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Topology GUI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C4D717-B062-4D42-A7FE-7711BF95C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Mouse over question marks for more information. </a:t>
            </a:r>
          </a:p>
          <a:p>
            <a:pPr>
              <a:buFontTx/>
              <a:buChar char="-"/>
            </a:pPr>
            <a:r>
              <a:rPr lang="en-US" dirty="0"/>
              <a:t>If you are part of multiple projects, the Project box is in drop-down mode.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0A035-3054-4F63-889C-82549088A1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77400E-D308-4936-B83E-63C55845A1AF}"/>
              </a:ext>
            </a:extLst>
          </p:cNvPr>
          <p:cNvSpPr/>
          <p:nvPr/>
        </p:nvSpPr>
        <p:spPr>
          <a:xfrm>
            <a:off x="3687748" y="4101353"/>
            <a:ext cx="1368345" cy="36698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42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DF7CF6-2507-4384-A8EA-3BF7B3504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29985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D08FE1-2BB5-4F16-8F5F-841D6A6E5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72" y="445024"/>
            <a:ext cx="1905027" cy="3025539"/>
          </a:xfrm>
        </p:spPr>
        <p:txBody>
          <a:bodyPr/>
          <a:lstStyle/>
          <a:p>
            <a:r>
              <a:rPr lang="en-US" dirty="0"/>
              <a:t>Drag a </a:t>
            </a:r>
            <a:r>
              <a:rPr lang="en-US" dirty="0" err="1"/>
              <a:t>XenVM</a:t>
            </a:r>
            <a:r>
              <a:rPr lang="en-US" dirty="0"/>
              <a:t> square to the right.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8F3DF-D3B5-44D4-81A6-9A8C66D15B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989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8FE1-2BB5-4F16-8F5F-841D6A6E5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272" y="445024"/>
            <a:ext cx="1905027" cy="3025539"/>
          </a:xfrm>
        </p:spPr>
        <p:txBody>
          <a:bodyPr/>
          <a:lstStyle/>
          <a:p>
            <a:r>
              <a:rPr lang="en-US" dirty="0"/>
              <a:t>Drag another </a:t>
            </a:r>
            <a:r>
              <a:rPr lang="en-US" dirty="0" err="1"/>
              <a:t>XenVM</a:t>
            </a:r>
            <a:r>
              <a:rPr lang="en-US" dirty="0"/>
              <a:t> square to the right.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8F3DF-D3B5-44D4-81A6-9A8C66D15B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EA759-47A1-4D47-ACCE-049D82AA1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022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35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6127D-5C4C-4A49-A769-1B0DCD9F2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7326" y="445025"/>
            <a:ext cx="1814973" cy="572700"/>
          </a:xfrm>
        </p:spPr>
        <p:txBody>
          <a:bodyPr/>
          <a:lstStyle/>
          <a:p>
            <a:r>
              <a:rPr lang="en-US" dirty="0"/>
              <a:t>Hold and drag a line from one node to another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456084-0BB2-4A55-9E13-BE399861D5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F4E29-BD26-4558-A9BB-A5A75BBB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382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68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ED8BE-525C-442F-9A7B-49503D8B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818" y="445025"/>
            <a:ext cx="1766482" cy="572700"/>
          </a:xfrm>
        </p:spPr>
        <p:txBody>
          <a:bodyPr/>
          <a:lstStyle/>
          <a:p>
            <a:r>
              <a:rPr lang="en-US" dirty="0"/>
              <a:t>Click on node-0 and check “</a:t>
            </a:r>
            <a:r>
              <a:rPr lang="en-US" b="1" dirty="0">
                <a:solidFill>
                  <a:srgbClr val="FF0000"/>
                </a:solidFill>
              </a:rPr>
              <a:t>Require Routable IP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then Accept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495F21-1660-473B-A226-1AF5948F9E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FAE62-9056-47D5-96E2-8BD017F53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60585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D0393E-66EE-463E-BF56-FCCB78DA5463}"/>
              </a:ext>
            </a:extLst>
          </p:cNvPr>
          <p:cNvSpPr/>
          <p:nvPr/>
        </p:nvSpPr>
        <p:spPr>
          <a:xfrm>
            <a:off x="5292435" y="4350328"/>
            <a:ext cx="561111" cy="31288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86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98FB-CA75-4B24-89C0-B294CD8F0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445025"/>
            <a:ext cx="1974300" cy="572700"/>
          </a:xfrm>
        </p:spPr>
        <p:txBody>
          <a:bodyPr/>
          <a:lstStyle/>
          <a:p>
            <a:r>
              <a:rPr lang="en-US" dirty="0"/>
              <a:t>Fill out the Description and then Create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63790C-5974-4D56-9CF9-20101BDC3E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5F95E-34A7-4053-9FDC-BFE990394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81"/>
            <a:ext cx="6322578" cy="44542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171D1B-5214-4E3A-A91F-629EFBC205F2}"/>
              </a:ext>
            </a:extLst>
          </p:cNvPr>
          <p:cNvSpPr/>
          <p:nvPr/>
        </p:nvSpPr>
        <p:spPr>
          <a:xfrm>
            <a:off x="5631871" y="4142510"/>
            <a:ext cx="561111" cy="31288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80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108462-DE43-4F43-928B-F4564D0C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809" y="1156802"/>
            <a:ext cx="5001204" cy="39866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C2320A-311A-4B64-8132-8CAE3B98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Instantiate an experiment from the profile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F0313C-20CD-4C61-A379-3613E67F1A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AFE5C0-9D95-4070-973C-86E82897E3DA}"/>
              </a:ext>
            </a:extLst>
          </p:cNvPr>
          <p:cNvSpPr/>
          <p:nvPr/>
        </p:nvSpPr>
        <p:spPr>
          <a:xfrm>
            <a:off x="3587109" y="4599708"/>
            <a:ext cx="561111" cy="24361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22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61F9-FF7F-4EA3-8829-91EEBE71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8" y="342900"/>
            <a:ext cx="2949178" cy="1200150"/>
          </a:xfrm>
        </p:spPr>
        <p:txBody>
          <a:bodyPr/>
          <a:lstStyle/>
          <a:p>
            <a:r>
              <a:rPr lang="en-US" dirty="0"/>
              <a:t>Joining CloudLab without prior account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2DD2B5-6D3C-4272-B3F6-1539681D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438" y="1543050"/>
            <a:ext cx="2778919" cy="2858691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www.cloudlab.us</a:t>
            </a:r>
            <a:r>
              <a:rPr lang="en-US" dirty="0"/>
              <a:t> </a:t>
            </a:r>
          </a:p>
          <a:p>
            <a:pPr marL="214313" indent="-214313">
              <a:buFontTx/>
              <a:buChar char="-"/>
            </a:pPr>
            <a:r>
              <a:rPr lang="en-US" dirty="0"/>
              <a:t>Username: </a:t>
            </a:r>
            <a:r>
              <a:rPr lang="en-US" dirty="0" err="1"/>
              <a:t>xxxxxxxx</a:t>
            </a:r>
            <a:endParaRPr lang="en-US" dirty="0"/>
          </a:p>
          <a:p>
            <a:pPr marL="214313" indent="-214313">
              <a:buFontTx/>
              <a:buChar char="-"/>
            </a:pPr>
            <a:r>
              <a:rPr lang="en-US" dirty="0"/>
              <a:t>Email: </a:t>
            </a:r>
            <a:r>
              <a:rPr lang="en-US" dirty="0" err="1"/>
              <a:t>Your_Clemson_Email</a:t>
            </a:r>
            <a:endParaRPr lang="en-US" dirty="0"/>
          </a:p>
          <a:p>
            <a:pPr marL="214313" indent="-214313">
              <a:buFontTx/>
              <a:buChar char="-"/>
            </a:pPr>
            <a:r>
              <a:rPr lang="en-US" dirty="0"/>
              <a:t>Institutional Affiliation: Clemson University</a:t>
            </a:r>
          </a:p>
          <a:p>
            <a:pPr marL="214313" indent="-214313">
              <a:buFontTx/>
              <a:buChar char="-"/>
            </a:pPr>
            <a:endParaRPr lang="en-US" dirty="0"/>
          </a:p>
          <a:p>
            <a:pPr marL="214313" indent="-214313">
              <a:buFontTx/>
              <a:buChar char="-"/>
            </a:pPr>
            <a:r>
              <a:rPr lang="en-US" dirty="0"/>
              <a:t>Ignore SSH Public Key file for now.</a:t>
            </a:r>
          </a:p>
          <a:p>
            <a:pPr marL="214313" indent="-214313">
              <a:buFontTx/>
              <a:buChar char="-"/>
            </a:pPr>
            <a:r>
              <a:rPr lang="en-US" dirty="0"/>
              <a:t>Provide and confirm a secure password</a:t>
            </a:r>
          </a:p>
          <a:p>
            <a:pPr marL="214313" indent="-214313">
              <a:buFontTx/>
              <a:buChar char="-"/>
            </a:pPr>
            <a:r>
              <a:rPr lang="en-US" dirty="0"/>
              <a:t>Join Existing Project: </a:t>
            </a:r>
            <a:r>
              <a:rPr lang="en-US" dirty="0" err="1"/>
              <a:t>ClemsonCITI</a:t>
            </a:r>
            <a:endParaRPr lang="en-US" dirty="0"/>
          </a:p>
          <a:p>
            <a:pPr marL="214313" indent="-214313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19743-4608-44B9-8B75-63AAB564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3E0A0-0980-4847-BCA6-5F3E3219123E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F131C1-A239-514F-9535-1F77BC422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616" y="244928"/>
            <a:ext cx="5726192" cy="43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6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F6117E-049E-9747-961C-42901BEF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1329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CDA51-EE00-401E-9FC7-132B9050F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344" y="445025"/>
            <a:ext cx="1911955" cy="572700"/>
          </a:xfrm>
        </p:spPr>
        <p:txBody>
          <a:bodyPr/>
          <a:lstStyle/>
          <a:p>
            <a:r>
              <a:rPr lang="en-US" dirty="0"/>
              <a:t>You can select where you want to deploy this particular cluster.</a:t>
            </a:r>
            <a:br>
              <a:rPr lang="en-US" dirty="0"/>
            </a:br>
            <a:r>
              <a:rPr lang="en-US" dirty="0"/>
              <a:t>Click next when done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EFB408-D89E-43AD-B794-BEF476718C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30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413942-3C98-4C8E-A111-672495E0D50C}"/>
              </a:ext>
            </a:extLst>
          </p:cNvPr>
          <p:cNvSpPr/>
          <p:nvPr/>
        </p:nvSpPr>
        <p:spPr>
          <a:xfrm>
            <a:off x="6037729" y="3407813"/>
            <a:ext cx="638935" cy="382162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14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DE79F-CE6A-415F-86C7-025FB4D3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11D03A-C27E-4D26-B939-4AD8B688A0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31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F09D8-1F8C-439E-81A5-6599C5AF6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925946"/>
            <a:ext cx="6477000" cy="3829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5C159C-C3C4-438F-965D-F8FFD8ACDA18}"/>
              </a:ext>
            </a:extLst>
          </p:cNvPr>
          <p:cNvSpPr/>
          <p:nvPr/>
        </p:nvSpPr>
        <p:spPr>
          <a:xfrm>
            <a:off x="6927270" y="4239491"/>
            <a:ext cx="692729" cy="423726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08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0658-7593-472E-80AE-D68908E5B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Created and Provisioning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8A31B-D6A4-493D-8BF3-1A99C087F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32</a:t>
            </a:fld>
            <a:endParaRPr lang="en-GB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4B5280-F75E-6740-BFA4-F0D9C4A7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79" y="1161496"/>
            <a:ext cx="6784041" cy="35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80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49F3B-F5FC-4400-8FC0-1D203BF57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144" y="445025"/>
            <a:ext cx="1988155" cy="572700"/>
          </a:xfrm>
        </p:spPr>
        <p:txBody>
          <a:bodyPr/>
          <a:lstStyle/>
          <a:p>
            <a:r>
              <a:rPr lang="en-US" dirty="0"/>
              <a:t>Booting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506125-D904-44C1-B261-B40D69CD56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33</a:t>
            </a:fld>
            <a:endParaRPr lang="en-GB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7DE8DE-B8DA-DE48-AE4C-0465DC059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433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69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6F1-4921-4340-A7CF-6D2FFC904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236" y="445025"/>
            <a:ext cx="2092064" cy="572700"/>
          </a:xfrm>
        </p:spPr>
        <p:txBody>
          <a:bodyPr/>
          <a:lstStyle/>
          <a:p>
            <a:r>
              <a:rPr lang="en-US" dirty="0"/>
              <a:t>Ready to go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D7A846-B766-41BE-ABE7-D41B740BF8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34</a:t>
            </a:fld>
            <a:endParaRPr lang="en-GB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034D4D-E6C1-6345-A637-7B264F7D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7" y="0"/>
            <a:ext cx="60656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16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EA8B1E-5DF8-694F-AB2F-648C2E89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have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D2125-063B-FF49-AFBD-5F0387295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VM nodes inside one physical node</a:t>
            </a:r>
          </a:p>
          <a:p>
            <a:r>
              <a:rPr lang="en-US" dirty="0"/>
              <a:t>node-0 (VM) has a public IP (hence SSH port 22 and hostname is different from physical node). </a:t>
            </a:r>
          </a:p>
          <a:p>
            <a:r>
              <a:rPr lang="en-US" dirty="0"/>
              <a:t>node-1 (VM) does not have a public IP, so SSH go through an alternative port from the physical node.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3F4AA2-6614-7D4C-8653-1BE72DEC56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35</a:t>
            </a:fld>
            <a:endParaRPr lang="en-GB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5C4C00-F72E-384A-B2BF-D1800ADA5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59" y="2871972"/>
            <a:ext cx="7395882" cy="22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85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FF93F-4F15-2D4D-AA98-7902F75791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36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F14D1-D416-D649-A27A-1DB86CE4CA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44500"/>
            <a:ext cx="8521700" cy="573088"/>
          </a:xfrm>
        </p:spPr>
        <p:txBody>
          <a:bodyPr/>
          <a:lstStyle/>
          <a:p>
            <a:r>
              <a:rPr lang="en-US" dirty="0"/>
              <a:t>How to access (if you have SSH key setup properly)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E81132-3F61-AA49-ABB7-B97E2F3F8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862"/>
            <a:ext cx="9144000" cy="172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36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B01BE-9561-B14D-AA18-D0D7A180EF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37</a:t>
            </a:fld>
            <a:endParaRPr lang="en-GB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B5ED8C-5073-4449-ABD8-D54EBED23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06" y="0"/>
            <a:ext cx="68499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35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B2D1C-2820-CA40-9625-CFDFF5D264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38</a:t>
            </a:fld>
            <a:endParaRPr lang="en-GB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1B81F4-AE88-194E-A8C0-BC6BD10A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12" y="0"/>
            <a:ext cx="68261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28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ED040C-DE27-6F46-83DC-A9974E575F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39</a:t>
            </a:fld>
            <a:endParaRPr lang="en-GB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090A7F-51C9-F343-A7DB-1F3A6F27F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997" y="0"/>
            <a:ext cx="47440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82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340B-A439-424B-ABCE-B7D3C5EA8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14" y="342900"/>
            <a:ext cx="4139293" cy="1200150"/>
          </a:xfrm>
        </p:spPr>
        <p:txBody>
          <a:bodyPr/>
          <a:lstStyle/>
          <a:p>
            <a:r>
              <a:rPr lang="en-US" dirty="0"/>
              <a:t>Join </a:t>
            </a:r>
            <a:r>
              <a:rPr lang="en-US" dirty="0" err="1"/>
              <a:t>ClemsonCITI</a:t>
            </a:r>
            <a:r>
              <a:rPr lang="en-US" dirty="0"/>
              <a:t> project with existing </a:t>
            </a:r>
            <a:r>
              <a:rPr lang="en-US" dirty="0" err="1"/>
              <a:t>CloudLab</a:t>
            </a:r>
            <a:r>
              <a:rPr lang="en-US" dirty="0"/>
              <a:t>/</a:t>
            </a:r>
            <a:r>
              <a:rPr lang="en-US" dirty="0" err="1"/>
              <a:t>GENILab</a:t>
            </a:r>
            <a:r>
              <a:rPr lang="en-US" dirty="0"/>
              <a:t> account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292FE-C6E5-4717-BFBA-5E5749757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14313" indent="-214313">
              <a:buFontTx/>
              <a:buChar char="-"/>
            </a:pPr>
            <a:r>
              <a:rPr lang="en-US" dirty="0"/>
              <a:t>Login to your existing CloudLab account.</a:t>
            </a:r>
          </a:p>
          <a:p>
            <a:pPr marL="214313" indent="-214313">
              <a:buFontTx/>
              <a:buChar char="-"/>
            </a:pPr>
            <a:r>
              <a:rPr lang="en-US" dirty="0"/>
              <a:t>Upper right corner: Start/Join Project</a:t>
            </a:r>
          </a:p>
          <a:p>
            <a:pPr marL="214313" indent="-214313">
              <a:buFontTx/>
              <a:buChar char="-"/>
            </a:pPr>
            <a:r>
              <a:rPr lang="en-US" dirty="0"/>
              <a:t>Join Existing Project: </a:t>
            </a:r>
            <a:r>
              <a:rPr lang="en-US" dirty="0" err="1"/>
              <a:t>ClemsonCITI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97DB7-BEE0-4779-A167-8BA886932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3E0A0-0980-4847-BCA6-5F3E3219123E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084483-8827-4A0D-9673-B8A690B1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2" y="532209"/>
            <a:ext cx="1471613" cy="175021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136D7B-86F3-324B-97B8-C451903E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396" y="2728684"/>
            <a:ext cx="6074229" cy="19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41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DA2D44-CF50-2845-8108-F53DF6795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" y="1097751"/>
            <a:ext cx="6614241" cy="2210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8DF95E-3C14-4B8F-A6A1-504AFC74A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926" y="445025"/>
            <a:ext cx="1967373" cy="572700"/>
          </a:xfrm>
        </p:spPr>
        <p:txBody>
          <a:bodyPr/>
          <a:lstStyle/>
          <a:p>
            <a:r>
              <a:rPr lang="en-US" dirty="0"/>
              <a:t>How to access? Via external </a:t>
            </a:r>
            <a:r>
              <a:rPr lang="en-US" dirty="0" err="1"/>
              <a:t>ssh</a:t>
            </a:r>
            <a:r>
              <a:rPr lang="en-US" dirty="0"/>
              <a:t> in the long term. Browser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64367F-FB31-4FCC-B63A-324154AD0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40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4AF57F-4D2E-42FC-A785-689529EE981E}"/>
              </a:ext>
            </a:extLst>
          </p:cNvPr>
          <p:cNvSpPr/>
          <p:nvPr/>
        </p:nvSpPr>
        <p:spPr>
          <a:xfrm>
            <a:off x="5946451" y="2159573"/>
            <a:ext cx="547256" cy="14720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57E725-933C-4FA5-8B32-9D214F2E676C}"/>
              </a:ext>
            </a:extLst>
          </p:cNvPr>
          <p:cNvSpPr/>
          <p:nvPr/>
        </p:nvSpPr>
        <p:spPr>
          <a:xfrm>
            <a:off x="5983126" y="1925782"/>
            <a:ext cx="297873" cy="1853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18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2238-9928-47D6-BE40-5E9E2CDB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give you user’s terminal access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63AFB-3AE7-43C9-9B0B-77FC971FAC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41</a:t>
            </a:fld>
            <a:endParaRPr lang="en-GB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36860B-BAD6-5E4D-9E11-82D4B8D7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718"/>
            <a:ext cx="9144000" cy="32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22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BC4D5A-2D79-6C44-B080-F09C84EB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35" y="1120873"/>
            <a:ext cx="6375329" cy="402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6FA809-61E6-42EF-B790-533F2F19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 give you root and password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8EAFA-6143-4D85-8E1B-6AEE07EEDD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42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B16BE7-8014-454A-B6C1-99BDEF49DF5D}"/>
              </a:ext>
            </a:extLst>
          </p:cNvPr>
          <p:cNvSpPr/>
          <p:nvPr/>
        </p:nvSpPr>
        <p:spPr>
          <a:xfrm>
            <a:off x="4159827" y="1676400"/>
            <a:ext cx="824346" cy="19396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59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2AD4-CEDD-40F8-ABDE-A841B54C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708" y="445025"/>
            <a:ext cx="1946591" cy="572700"/>
          </a:xfrm>
        </p:spPr>
        <p:txBody>
          <a:bodyPr/>
          <a:lstStyle/>
          <a:p>
            <a:r>
              <a:rPr lang="en-US" dirty="0"/>
              <a:t>Extend to request extension, Terminate to kill your experiment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00B051-075C-4E66-AC45-9B263FAA4E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43</a:t>
            </a:fld>
            <a:endParaRPr lang="en-GB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988456-3A45-4044-8907-1B3E33DD1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1" y="731375"/>
            <a:ext cx="6208642" cy="271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05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45E32C-B565-C04E-BFC5-5339E3D6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820FC-ABA2-B449-8D77-31AFD3045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CloudLab</a:t>
            </a:r>
            <a:r>
              <a:rPr lang="en-US" dirty="0"/>
              <a:t> is for experimental work, not production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BB02C7-62EE-B14B-909F-18BC34355F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068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42447E-4F22-4A11-BC82-7BDC3AA3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CloudLab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D91B17-36E2-4E70-B762-7D80E0E84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Tx/>
              <a:buChar char="-"/>
            </a:pPr>
            <a:r>
              <a:rPr lang="en-US" dirty="0" err="1"/>
              <a:t>CloudLab</a:t>
            </a:r>
            <a:r>
              <a:rPr lang="en-US" dirty="0"/>
              <a:t> profile via GitHub and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66EC7-B861-4947-87A2-7170445A2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495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EF4D4D-553E-C643-B253-260B6BB89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989" y="0"/>
            <a:ext cx="5803124" cy="5143500"/>
          </a:xfrm>
          <a:prstGeom prst="rect">
            <a:avLst/>
          </a:prstGeom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dirty="0"/>
              <a:t>Log in to your GitHub account (or create one if you don’t already have one!)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dirty="0"/>
              <a:t>Create a new repository titled </a:t>
            </a:r>
            <a:r>
              <a:rPr lang="en-GB" b="1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citi</a:t>
            </a:r>
            <a:r>
              <a:rPr lang="en-GB" b="1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-workshop</a:t>
            </a:r>
            <a:r>
              <a:rPr lang="en-GB" dirty="0"/>
              <a:t>, with options as shown in the screenshot.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3883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57BBC3E-B855-8647-8496-8B2FDE87D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627" y="1158079"/>
            <a:ext cx="5068372" cy="3683452"/>
          </a:xfrm>
          <a:prstGeom prst="rect">
            <a:avLst/>
          </a:prstGeom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1" y="1311300"/>
            <a:ext cx="3978110" cy="32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dirty="0"/>
              <a:t>Click </a:t>
            </a:r>
            <a:r>
              <a:rPr lang="en-GB" b="1" dirty="0"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Create new file</a:t>
            </a:r>
            <a:r>
              <a:rPr lang="en-GB" dirty="0"/>
              <a:t> to add a new file to your repository.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dirty="0"/>
              <a:t>Name the file </a:t>
            </a:r>
            <a:r>
              <a:rPr lang="en-GB" b="1" dirty="0" err="1"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profile.py</a:t>
            </a:r>
            <a:endParaRPr b="1" dirty="0">
              <a:highlight>
                <a:srgbClr val="D9D9D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buFont typeface="Arial"/>
              <a:buChar char="-"/>
            </a:pPr>
            <a:r>
              <a:rPr lang="en-GB" dirty="0"/>
              <a:t>Add the contents from </a:t>
            </a:r>
            <a:r>
              <a:rPr lang="en-GB" dirty="0">
                <a:hlinkClick r:id="rId4"/>
              </a:rPr>
              <a:t>https://github.com/linhbngo/citi-workshop/blob/master/profile.py</a:t>
            </a:r>
            <a:r>
              <a:rPr lang="en-GB" dirty="0"/>
              <a:t> to this file. </a:t>
            </a:r>
            <a:endParaRPr dirty="0"/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dirty="0"/>
              <a:t>Click </a:t>
            </a:r>
            <a:r>
              <a:rPr lang="en-GB" b="1" dirty="0"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Commit new file</a:t>
            </a:r>
            <a:r>
              <a:rPr lang="en-GB" dirty="0"/>
              <a:t> at bottom of page to save the file.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5000" y="158175"/>
            <a:ext cx="7300449" cy="7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5925200" y="630875"/>
            <a:ext cx="823800" cy="282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00B1E0-E21B-8E47-86D4-835810D5B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00" y="3148553"/>
            <a:ext cx="2213000" cy="199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96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5458BB2-E940-CE43-9DEA-9DFB6F6AC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1750"/>
            <a:ext cx="9144000" cy="3060000"/>
          </a:xfrm>
          <a:prstGeom prst="rect">
            <a:avLst/>
          </a:prstGeom>
        </p:spPr>
      </p:pic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a new CloudLab profile using Git Repo</a:t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1026021" y="1722775"/>
            <a:ext cx="1523540" cy="18132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5628502" y="2915238"/>
            <a:ext cx="549900" cy="29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3267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4999288" y="445025"/>
            <a:ext cx="38330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Copy the URL of </a:t>
            </a:r>
            <a:r>
              <a:rPr lang="en-GB" b="1"/>
              <a:t>your </a:t>
            </a:r>
            <a:r>
              <a:rPr lang="en-GB"/>
              <a:t>repository into the box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AE19D3-42F8-8E42-B2F6-FE1642BFD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60299" cy="27432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52F83A-8D95-1145-8839-38155AC0C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174" y="2885763"/>
            <a:ext cx="5733826" cy="22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95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CloudLab?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Experimental testbed for future computing research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Allow researchers control to the bare metal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Diverse, distributed resources at large scale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Allow repeatable and scientific design of experiments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BF4C65-9736-0E4B-8923-3220F9F2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803" y="1235848"/>
            <a:ext cx="4946394" cy="3907652"/>
          </a:xfrm>
          <a:prstGeom prst="rect">
            <a:avLst/>
          </a:prstGeom>
        </p:spPr>
      </p:pic>
      <p:sp>
        <p:nvSpPr>
          <p:cNvPr id="105" name="Google Shape;105;p19"/>
          <p:cNvSpPr/>
          <p:nvPr/>
        </p:nvSpPr>
        <p:spPr>
          <a:xfrm>
            <a:off x="6444482" y="4685800"/>
            <a:ext cx="549900" cy="29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the profile (with your username)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5294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7D6F54-AEF7-1A45-9BB1-A1C1815F9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10" y="0"/>
            <a:ext cx="65455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226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D2520D2-26B5-8046-B419-C8B0E8D4F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272" y="1419100"/>
            <a:ext cx="6556728" cy="3724400"/>
          </a:xfrm>
          <a:prstGeom prst="rect">
            <a:avLst/>
          </a:prstGeom>
        </p:spPr>
      </p:pic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Setup webhook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152400" y="1246825"/>
            <a:ext cx="198955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Update GitHub will automatically update </a:t>
            </a:r>
            <a:r>
              <a:rPr lang="en-GB" dirty="0" err="1"/>
              <a:t>CloudLab</a:t>
            </a:r>
            <a:r>
              <a:rPr lang="en-GB" dirty="0"/>
              <a:t> profile</a:t>
            </a:r>
            <a:endParaRPr dirty="0"/>
          </a:p>
        </p:txBody>
      </p:sp>
      <p:sp>
        <p:nvSpPr>
          <p:cNvPr id="120" name="Google Shape;120;p21"/>
          <p:cNvSpPr/>
          <p:nvPr/>
        </p:nvSpPr>
        <p:spPr>
          <a:xfrm>
            <a:off x="2379946" y="3155230"/>
            <a:ext cx="2564842" cy="572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79023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01D742-5644-9146-BED6-4E2E0970A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38" y="774222"/>
            <a:ext cx="8233220" cy="3131755"/>
          </a:xfrm>
          <a:prstGeom prst="rect">
            <a:avLst/>
          </a:prstGeom>
        </p:spPr>
      </p:pic>
      <p:sp>
        <p:nvSpPr>
          <p:cNvPr id="127" name="Google Shape;127;p22"/>
          <p:cNvSpPr/>
          <p:nvPr/>
        </p:nvSpPr>
        <p:spPr>
          <a:xfrm>
            <a:off x="6943976" y="1179546"/>
            <a:ext cx="841500" cy="372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214612" y="2715880"/>
            <a:ext cx="841500" cy="312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29034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75" y="218650"/>
            <a:ext cx="741045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3961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275" y="231900"/>
            <a:ext cx="591194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/>
          <p:nvPr/>
        </p:nvSpPr>
        <p:spPr>
          <a:xfrm>
            <a:off x="1742725" y="4472650"/>
            <a:ext cx="1318500" cy="597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4"/>
          <p:cNvSpPr txBox="1"/>
          <p:nvPr/>
        </p:nvSpPr>
        <p:spPr>
          <a:xfrm>
            <a:off x="6096000" y="484750"/>
            <a:ext cx="26106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Paste the URL emulab.net .. URL copied from slide  here, then click Add webhook</a:t>
            </a: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8178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96D5A5-7210-554C-8558-CF0107C81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238250"/>
            <a:ext cx="9093200" cy="2667000"/>
          </a:xfrm>
          <a:prstGeom prst="rect">
            <a:avLst/>
          </a:prstGeom>
        </p:spPr>
      </p:pic>
      <p:sp>
        <p:nvSpPr>
          <p:cNvPr id="148" name="Google Shape;14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Instantiate the profile on the master branch</a:t>
            </a:r>
            <a:endParaRPr/>
          </a:p>
        </p:txBody>
      </p:sp>
      <p:sp>
        <p:nvSpPr>
          <p:cNvPr id="151" name="Google Shape;151;p25"/>
          <p:cNvSpPr/>
          <p:nvPr/>
        </p:nvSpPr>
        <p:spPr>
          <a:xfrm>
            <a:off x="7593695" y="2660690"/>
            <a:ext cx="1024212" cy="393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120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BE495F-8599-2F4F-806A-CCFFC96E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8486"/>
            <a:ext cx="9144000" cy="3604731"/>
          </a:xfrm>
          <a:prstGeom prst="rect">
            <a:avLst/>
          </a:prstGeom>
        </p:spPr>
      </p:pic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 attention to the repo hash (matched with GitHub)</a:t>
            </a:r>
            <a:endParaRPr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  <p:sp>
        <p:nvSpPr>
          <p:cNvPr id="159" name="Google Shape;159;p26"/>
          <p:cNvSpPr/>
          <p:nvPr/>
        </p:nvSpPr>
        <p:spPr>
          <a:xfrm>
            <a:off x="8229600" y="3933173"/>
            <a:ext cx="791558" cy="60698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5436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22B78D-31A4-0942-9557-02844698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150" y="1374328"/>
            <a:ext cx="5598868" cy="3769172"/>
          </a:xfrm>
          <a:prstGeom prst="rect">
            <a:avLst/>
          </a:prstGeom>
        </p:spPr>
      </p:pic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Select a site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  <p:sp>
        <p:nvSpPr>
          <p:cNvPr id="167" name="Google Shape;167;p27"/>
          <p:cNvSpPr/>
          <p:nvPr/>
        </p:nvSpPr>
        <p:spPr>
          <a:xfrm>
            <a:off x="6743202" y="3807297"/>
            <a:ext cx="593700" cy="393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90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long do we initially have?</a:t>
            </a:r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838" y="1322525"/>
            <a:ext cx="589033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/>
          <p:nvPr/>
        </p:nvSpPr>
        <p:spPr>
          <a:xfrm>
            <a:off x="6852625" y="4626500"/>
            <a:ext cx="593700" cy="393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377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38" y="152400"/>
            <a:ext cx="811652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C3D312-0CA5-F745-8367-EFD2509A6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838"/>
            <a:ext cx="9144000" cy="4545824"/>
          </a:xfrm>
          <a:prstGeom prst="rect">
            <a:avLst/>
          </a:prstGeom>
        </p:spPr>
      </p:pic>
      <p:sp>
        <p:nvSpPr>
          <p:cNvPr id="180" name="Google Shape;18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  <p:sp>
        <p:nvSpPr>
          <p:cNvPr id="182" name="Google Shape;182;p29"/>
          <p:cNvSpPr/>
          <p:nvPr/>
        </p:nvSpPr>
        <p:spPr>
          <a:xfrm>
            <a:off x="5198737" y="4498616"/>
            <a:ext cx="2567399" cy="30846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6928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5818DE-5973-BC4D-A077-D54467AA5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61"/>
            <a:ext cx="9144000" cy="48993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2BB67A-F0DE-FA40-98CC-3EA9CD91D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34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CloudLab doing?</a:t>
            </a:r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Logs of custom script execution are stored under </a:t>
            </a:r>
            <a:r>
              <a:rPr lang="en-GB" b="1"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/var/tmp</a:t>
            </a:r>
            <a:endParaRPr b="1">
              <a:highlight>
                <a:srgbClr val="D9D9D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b="1">
                <a:highlight>
                  <a:srgbClr val="D9D9D9"/>
                </a:highlight>
              </a:rPr>
              <a:t>startup-0</a:t>
            </a:r>
            <a:r>
              <a:rPr lang="en-GB"/>
              <a:t> is basically the cloning of the git repository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b="1"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startup-*.txt</a:t>
            </a:r>
            <a:r>
              <a:rPr lang="en-GB"/>
              <a:t> (from 1 onward) log execution process of all statements done by </a:t>
            </a:r>
            <a:r>
              <a:rPr lang="en-GB" b="1"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pg.Execute</a:t>
            </a:r>
            <a:endParaRPr b="1">
              <a:highlight>
                <a:srgbClr val="D9D9D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b="1"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startup-*.status</a:t>
            </a:r>
            <a:r>
              <a:rPr lang="en-GB"/>
              <a:t> briefly provide a final status of execution. 0 means success, 1 means failure. </a:t>
            </a:r>
            <a:endParaRPr/>
          </a:p>
        </p:txBody>
      </p:sp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8A42296E-938F-824D-999A-70D2323CD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528" y="721925"/>
            <a:ext cx="5939472" cy="381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97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Repository location</a:t>
            </a:r>
            <a:endParaRPr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dirty="0"/>
              <a:t>GitHub content is stored at </a:t>
            </a:r>
            <a:r>
              <a:rPr lang="en-GB" b="1" dirty="0"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b="1" dirty="0">
                <a:highlight>
                  <a:srgbClr val="D9D9D9"/>
                </a:highlight>
                <a:latin typeface="Consolas"/>
                <a:ea typeface="Consolas"/>
                <a:cs typeface="Consolas"/>
                <a:sym typeface="Consolas"/>
              </a:rPr>
              <a:t>local/repository</a:t>
            </a:r>
            <a:endParaRPr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A03744-5A1C-2742-AB15-18B26AAB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241" y="503328"/>
            <a:ext cx="5899759" cy="413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23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GENI?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Global Environment for Networking Innovation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"Combining heterogeneous resource types, each virtualized along one or more suitable dimensions, to produce a single platform for network science researchers"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Key components: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GENI racks: virtualized computation and storage resources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Software-defined networks (SDNs): virtualized, programmable network resources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WiMAX: virtualized cellular wireless communication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i="1"/>
              <a:t>Berman, M., Chase, J.S., Landweber, L., Nakao, A., Ott, M., Raychaudhuri, D., Ricci, R. and Seskar, I., 2014. GENI: A federated testbed for innovative network experiments. Computer Networks, 61, pp.5-23.</a:t>
            </a:r>
            <a:endParaRPr i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experimental concepts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Scliceability: the ability to support virtualization while maintaining some degree of isolation for simultaneous experiments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Deep programmability: the ability to influence the behavior of computing, storage, routing, and forwarding components deep inside the network, not just at or near the network edge.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00" y="152400"/>
            <a:ext cx="836039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1640</Words>
  <Application>Microsoft Macintosh PowerPoint</Application>
  <PresentationFormat>On-screen Show (16:9)</PresentationFormat>
  <Paragraphs>217</Paragraphs>
  <Slides>63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Consolas</vt:lpstr>
      <vt:lpstr>Simple Light</vt:lpstr>
      <vt:lpstr>Introduction to CloudLab</vt:lpstr>
      <vt:lpstr>Hands-on Preparation</vt:lpstr>
      <vt:lpstr>Joining CloudLab without prior account</vt:lpstr>
      <vt:lpstr>Join ClemsonCITI project with existing CloudLab/GENILab account</vt:lpstr>
      <vt:lpstr>What is CloudLab?</vt:lpstr>
      <vt:lpstr>PowerPoint Presentation</vt:lpstr>
      <vt:lpstr>What is GENI?</vt:lpstr>
      <vt:lpstr>Key experimental concepts</vt:lpstr>
      <vt:lpstr>PowerPoint Presentation</vt:lpstr>
      <vt:lpstr>Utah/HP: Low-power ARM64 (785 nodes)</vt:lpstr>
      <vt:lpstr>Suitable for experiments that</vt:lpstr>
      <vt:lpstr>Wisconsin/Cisco (530 nodes)</vt:lpstr>
      <vt:lpstr>Suitable for experiments that</vt:lpstr>
      <vt:lpstr>Clemson/Dell (256 nodes)</vt:lpstr>
      <vt:lpstr>Suitable for experiments that</vt:lpstr>
      <vt:lpstr>CloudLab</vt:lpstr>
      <vt:lpstr>Setup SSH key and passwordless SSH</vt:lpstr>
      <vt:lpstr>id_rsa.pub</vt:lpstr>
      <vt:lpstr>Log into Cloud</vt:lpstr>
      <vt:lpstr>Notes</vt:lpstr>
      <vt:lpstr>Terminology</vt:lpstr>
      <vt:lpstr>Log into CloudLab</vt:lpstr>
      <vt:lpstr>Use the Topology GUI</vt:lpstr>
      <vt:lpstr>Drag a XenVM square to the right. </vt:lpstr>
      <vt:lpstr>Drag another XenVM square to the right. </vt:lpstr>
      <vt:lpstr>Hold and drag a line from one node to another</vt:lpstr>
      <vt:lpstr>Click on node-0 and check “Require Routable IP” then Accept</vt:lpstr>
      <vt:lpstr>Fill out the Description and then Create</vt:lpstr>
      <vt:lpstr>Instantiate an experiment from the profile</vt:lpstr>
      <vt:lpstr>You can select where you want to deploy this particular cluster. Click next when done </vt:lpstr>
      <vt:lpstr>Finish …</vt:lpstr>
      <vt:lpstr>Created and Provisioning</vt:lpstr>
      <vt:lpstr>Booting</vt:lpstr>
      <vt:lpstr>Ready to go </vt:lpstr>
      <vt:lpstr>What do we have</vt:lpstr>
      <vt:lpstr>How to access (if you have SSH key setup properly)</vt:lpstr>
      <vt:lpstr>PowerPoint Presentation</vt:lpstr>
      <vt:lpstr>PowerPoint Presentation</vt:lpstr>
      <vt:lpstr>PowerPoint Presentation</vt:lpstr>
      <vt:lpstr>How to access? Via external ssh in the long term. Browser</vt:lpstr>
      <vt:lpstr>Shell give you user’s terminal access</vt:lpstr>
      <vt:lpstr>Console give you root and password</vt:lpstr>
      <vt:lpstr>Extend to request extension, Terminate to kill your experiment</vt:lpstr>
      <vt:lpstr>Important</vt:lpstr>
      <vt:lpstr>CloudLab</vt:lpstr>
      <vt:lpstr>GitHub</vt:lpstr>
      <vt:lpstr>GitHub</vt:lpstr>
      <vt:lpstr>Create a new CloudLab profile using Git Repo</vt:lpstr>
      <vt:lpstr>Copy the URL of your repository into the box</vt:lpstr>
      <vt:lpstr>Create the profile (with your username)</vt:lpstr>
      <vt:lpstr>PowerPoint Presentation</vt:lpstr>
      <vt:lpstr>Setup webhook</vt:lpstr>
      <vt:lpstr>PowerPoint Presentation</vt:lpstr>
      <vt:lpstr>PowerPoint Presentation</vt:lpstr>
      <vt:lpstr>PowerPoint Presentation</vt:lpstr>
      <vt:lpstr>Instantiate the profile on the master branch</vt:lpstr>
      <vt:lpstr>Pay attention to the repo hash (matched with GitHub)</vt:lpstr>
      <vt:lpstr>Select a site</vt:lpstr>
      <vt:lpstr>How long do we initially have?</vt:lpstr>
      <vt:lpstr>PowerPoint Presentation</vt:lpstr>
      <vt:lpstr>PowerPoint Presentation</vt:lpstr>
      <vt:lpstr>What is CloudLab doing?</vt:lpstr>
      <vt:lpstr>Repository location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CloudLab</dc:title>
  <cp:lastModifiedBy>Ngo, Linh B</cp:lastModifiedBy>
  <cp:revision>26</cp:revision>
  <dcterms:modified xsi:type="dcterms:W3CDTF">2020-04-08T21:37:08Z</dcterms:modified>
</cp:coreProperties>
</file>